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4"/>
  </p:sldMasterIdLst>
  <p:notesMasterIdLst>
    <p:notesMasterId r:id="rId32"/>
  </p:notesMasterIdLst>
  <p:sldIdLst>
    <p:sldId id="256" r:id="rId5"/>
    <p:sldId id="293" r:id="rId6"/>
    <p:sldId id="296" r:id="rId7"/>
    <p:sldId id="275" r:id="rId8"/>
    <p:sldId id="271" r:id="rId9"/>
    <p:sldId id="276" r:id="rId10"/>
    <p:sldId id="279" r:id="rId11"/>
    <p:sldId id="301" r:id="rId12"/>
    <p:sldId id="292" r:id="rId13"/>
    <p:sldId id="299" r:id="rId14"/>
    <p:sldId id="297" r:id="rId15"/>
    <p:sldId id="278" r:id="rId16"/>
    <p:sldId id="282" r:id="rId17"/>
    <p:sldId id="283" r:id="rId18"/>
    <p:sldId id="284" r:id="rId19"/>
    <p:sldId id="285" r:id="rId20"/>
    <p:sldId id="286" r:id="rId21"/>
    <p:sldId id="288" r:id="rId22"/>
    <p:sldId id="289" r:id="rId23"/>
    <p:sldId id="303" r:id="rId24"/>
    <p:sldId id="290" r:id="rId25"/>
    <p:sldId id="291" r:id="rId26"/>
    <p:sldId id="298" r:id="rId27"/>
    <p:sldId id="305" r:id="rId28"/>
    <p:sldId id="300" r:id="rId29"/>
    <p:sldId id="294" r:id="rId30"/>
    <p:sldId id="274" r:id="rId31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133" autoAdjust="0"/>
  </p:normalViewPr>
  <p:slideViewPr>
    <p:cSldViewPr snapToGrid="0" snapToObjects="1">
      <p:cViewPr varScale="1">
        <p:scale>
          <a:sx n="46" d="100"/>
          <a:sy n="46" d="100"/>
        </p:scale>
        <p:origin x="1320" y="-50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511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607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docs.confluent.io</a:t>
            </a:r>
            <a:r>
              <a:rPr lang="en-US" dirty="0"/>
              <a:t>/current/</a:t>
            </a:r>
            <a:r>
              <a:rPr lang="en-US" dirty="0" err="1"/>
              <a:t>ksql</a:t>
            </a:r>
            <a:r>
              <a:rPr lang="en-US" dirty="0"/>
              <a:t>/docs/syntax-</a:t>
            </a:r>
            <a:r>
              <a:rPr lang="en-US" dirty="0" err="1"/>
              <a:t>reference.html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924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798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STREAM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</a:t>
            </a:r>
            <a:r>
              <a:rPr lang="en-US" dirty="0">
                <a:effectLst/>
              </a:rPr>
              <a:t>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viewtime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bigint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varchar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pageid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varchar</a:t>
            </a:r>
            <a:r>
              <a:rPr lang="en-US" dirty="0">
                <a:effectLst/>
              </a:rPr>
              <a:t>)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dirty="0"/>
              <a:t> </a:t>
            </a:r>
            <a:r>
              <a:rPr lang="en-US" dirty="0">
                <a:effectLst/>
              </a:rPr>
              <a:t>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kafka_topic</a:t>
            </a:r>
            <a:r>
              <a:rPr lang="en-US" b="1" dirty="0">
                <a:effectLst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value_format</a:t>
            </a:r>
            <a:r>
              <a:rPr lang="en-US" b="1" dirty="0">
                <a:effectLst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'DELIMITED'</a:t>
            </a:r>
            <a:r>
              <a:rPr lang="en-US" dirty="0">
                <a:effectLst/>
              </a:rPr>
              <a:t>);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455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STREAM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pageviews_keyed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viewtime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BIGINT,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VARCHAR,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pageid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VARCHAR)  WITH (KAFKA_TOPIC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pageviews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',  VALUE_FORMAT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'DELIMITED',  KEY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pageid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');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455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STREAM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pageviews_timestamped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viewtime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BIGINT,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VARCHAR,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pageid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VARCHAR)  WITH (KAFKA_TOPIC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pageviews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',  VALUE_FORMAT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'DELIMITED',  KEY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pageid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',  TIMESTAMP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viewtime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');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455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TABLE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users</a:t>
            </a:r>
            <a:r>
              <a:rPr lang="en-US" dirty="0"/>
              <a:t> </a:t>
            </a:r>
            <a:r>
              <a:rPr lang="en-US" dirty="0">
                <a:effectLst/>
              </a:rPr>
              <a:t>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registertime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BIGINT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gender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VARCHAR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VARCHAR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VARCHAR</a:t>
            </a:r>
            <a:r>
              <a:rPr lang="en-US" dirty="0">
                <a:effectLst/>
              </a:rPr>
              <a:t>)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dirty="0"/>
              <a:t> </a:t>
            </a:r>
            <a:r>
              <a:rPr lang="en-US" dirty="0">
                <a:effectLst/>
              </a:rPr>
              <a:t>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kafka_topic</a:t>
            </a:r>
            <a:r>
              <a:rPr lang="en-US" b="1" dirty="0">
                <a:effectLst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'users'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value_format</a:t>
            </a:r>
            <a:r>
              <a:rPr lang="en-US" b="1" dirty="0">
                <a:effectLst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'JSON'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dirty="0">
                <a:effectLst/>
              </a:rPr>
              <a:t>);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455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STREAM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pageviews_transformed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dirty="0"/>
              <a:t> </a:t>
            </a:r>
            <a:r>
              <a:rPr lang="en-US" dirty="0">
                <a:effectLst/>
              </a:rPr>
              <a:t>(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TIMESTAMP</a:t>
            </a:r>
            <a:r>
              <a:rPr lang="en-US" b="1" dirty="0">
                <a:effectLst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viewtime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PARTITIONS</a:t>
            </a:r>
            <a:r>
              <a:rPr lang="en-US" b="1" dirty="0">
                <a:effectLst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VALUE_FORMAT</a:t>
            </a:r>
            <a:r>
              <a:rPr lang="en-US" b="1" dirty="0">
                <a:effectLst/>
              </a:rPr>
              <a:t>=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'JSON'</a:t>
            </a:r>
            <a:r>
              <a:rPr lang="en-US" dirty="0">
                <a:effectLst/>
              </a:rPr>
              <a:t>)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viewtime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pageid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TIMESTAMPTOSTRING</a:t>
            </a:r>
            <a:r>
              <a:rPr lang="en-US" dirty="0">
                <a:effectLst/>
              </a:rPr>
              <a:t>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viewtime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yyyy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-MM-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HH:mm:ss.SSS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dirty="0">
                <a:effectLst/>
              </a:rPr>
              <a:t>)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timestring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PARTITION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dirty="0">
                <a:effectLst/>
              </a:rPr>
              <a:t>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455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STREAM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pageviews_enriched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pv</a:t>
            </a:r>
            <a:r>
              <a:rPr lang="en-US" b="1" dirty="0" err="1">
                <a:effectLst/>
              </a:rPr>
              <a:t>.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viewtime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pv</a:t>
            </a:r>
            <a:r>
              <a:rPr lang="en-US" b="1" dirty="0" err="1">
                <a:effectLst/>
              </a:rPr>
              <a:t>.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pv</a:t>
            </a:r>
            <a:r>
              <a:rPr lang="en-US" b="1" dirty="0" err="1">
                <a:effectLst/>
              </a:rPr>
              <a:t>.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pageid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pv</a:t>
            </a:r>
            <a:r>
              <a:rPr lang="en-US" b="1" dirty="0" err="1">
                <a:effectLst/>
              </a:rPr>
              <a:t>.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timestring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-US" b="1" dirty="0" err="1">
                <a:effectLst/>
              </a:rPr>
              <a:t>.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gender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-US" b="1" dirty="0" err="1">
                <a:effectLst/>
              </a:rPr>
              <a:t>.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pageviews_transformed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pv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LEFT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JOIN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users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pv</a:t>
            </a:r>
            <a:r>
              <a:rPr lang="en-US" b="1" dirty="0" err="1">
                <a:effectLst/>
              </a:rPr>
              <a:t>.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-US" b="1" dirty="0" err="1">
                <a:effectLst/>
              </a:rPr>
              <a:t>.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dirty="0">
                <a:effectLst/>
              </a:rPr>
              <a:t>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455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TABLE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pageviews_per_region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count</a:t>
            </a:r>
            <a:r>
              <a:rPr lang="en-US" dirty="0">
                <a:effectLst/>
              </a:rPr>
              <a:t>(</a:t>
            </a:r>
            <a:r>
              <a:rPr lang="en-US" b="1" dirty="0">
                <a:effectLst/>
              </a:rPr>
              <a:t>*</a:t>
            </a:r>
            <a:r>
              <a:rPr lang="en-US" dirty="0">
                <a:effectLst/>
              </a:rPr>
              <a:t>)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pageviews_enriched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>
                <a:effectLst/>
              </a:rPr>
              <a:t>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455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TABLE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pageviews_per_region_per_minute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count</a:t>
            </a:r>
            <a:r>
              <a:rPr lang="en-US" dirty="0">
                <a:effectLst/>
              </a:rPr>
              <a:t>(</a:t>
            </a:r>
            <a:r>
              <a:rPr lang="en-US" b="1" dirty="0">
                <a:effectLst/>
              </a:rPr>
              <a:t>*</a:t>
            </a:r>
            <a:r>
              <a:rPr lang="en-US" dirty="0">
                <a:effectLst/>
              </a:rPr>
              <a:t>)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pageviews_enriched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WINDOW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TUMBLING</a:t>
            </a:r>
            <a:r>
              <a:rPr lang="en-US" dirty="0"/>
              <a:t> </a:t>
            </a:r>
            <a:r>
              <a:rPr lang="en-US" dirty="0">
                <a:effectLst/>
              </a:rPr>
              <a:t>(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SIZE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MINUTE</a:t>
            </a:r>
            <a:r>
              <a:rPr lang="en-US" dirty="0">
                <a:effectLst/>
              </a:rPr>
              <a:t>)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>
                <a:effectLst/>
              </a:rPr>
              <a:t>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45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961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TABLE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pageviews_per_region_per_minute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count</a:t>
            </a:r>
            <a:r>
              <a:rPr lang="en-US" dirty="0">
                <a:effectLst/>
              </a:rPr>
              <a:t>(</a:t>
            </a:r>
            <a:r>
              <a:rPr lang="en-US" b="1" dirty="0">
                <a:effectLst/>
              </a:rPr>
              <a:t>*</a:t>
            </a:r>
            <a:r>
              <a:rPr lang="en-US" dirty="0">
                <a:effectLst/>
              </a:rPr>
              <a:t>)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pageviews_enriched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WINDOW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TUMBLING</a:t>
            </a:r>
            <a:r>
              <a:rPr lang="en-US" dirty="0"/>
              <a:t> </a:t>
            </a:r>
            <a:r>
              <a:rPr lang="en-US" dirty="0">
                <a:effectLst/>
              </a:rPr>
              <a:t>(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SIZE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MINUTE</a:t>
            </a:r>
            <a:r>
              <a:rPr lang="en-US" dirty="0">
                <a:effectLst/>
              </a:rPr>
              <a:t>)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>
                <a:effectLst/>
              </a:rPr>
              <a:t>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792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TABLE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pageviews_per_region_per_session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count</a:t>
            </a:r>
            <a:r>
              <a:rPr lang="en-US" dirty="0">
                <a:effectLst/>
              </a:rPr>
              <a:t>(</a:t>
            </a:r>
            <a:r>
              <a:rPr lang="en-US" b="1" dirty="0">
                <a:effectLst/>
              </a:rPr>
              <a:t>*</a:t>
            </a:r>
            <a:r>
              <a:rPr lang="en-US" dirty="0">
                <a:effectLst/>
              </a:rPr>
              <a:t>)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pageviews_enriched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WINDOW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SESSION</a:t>
            </a:r>
            <a:r>
              <a:rPr lang="en-US" dirty="0"/>
              <a:t> </a:t>
            </a:r>
            <a:r>
              <a:rPr lang="en-US" dirty="0">
                <a:effectLst/>
              </a:rPr>
              <a:t>(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60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SECONDS</a:t>
            </a:r>
            <a:r>
              <a:rPr lang="en-US" dirty="0">
                <a:effectLst/>
              </a:rPr>
              <a:t>)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>
                <a:effectLst/>
              </a:rPr>
              <a:t>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455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STREAM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pageviews_interest_contact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interests</a:t>
            </a:r>
            <a:r>
              <a:rPr lang="en-US" dirty="0">
                <a:effectLst/>
              </a:rPr>
              <a:t>[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first_interest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contact_info</a:t>
            </a:r>
            <a:r>
              <a:rPr lang="en-US" dirty="0">
                <a:effectLst/>
              </a:rPr>
              <a:t>[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zipcode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zipcode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contact_info</a:t>
            </a:r>
            <a:r>
              <a:rPr lang="en-US" dirty="0">
                <a:effectLst/>
              </a:rPr>
              <a:t>[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'city'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city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viewtime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pageid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timestring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gender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pageviews_enriched</a:t>
            </a:r>
            <a:r>
              <a:rPr lang="en-US" dirty="0">
                <a:effectLst/>
              </a:rPr>
              <a:t>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455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STREAM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pageviews_interest_contact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interests</a:t>
            </a:r>
            <a:r>
              <a:rPr lang="en-US" dirty="0">
                <a:effectLst/>
              </a:rPr>
              <a:t>[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first_interest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contact_info</a:t>
            </a:r>
            <a:r>
              <a:rPr lang="en-US" dirty="0">
                <a:effectLst/>
              </a:rPr>
              <a:t>[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zipcode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zipcode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contact_info</a:t>
            </a:r>
            <a:r>
              <a:rPr lang="en-US" dirty="0">
                <a:effectLst/>
              </a:rPr>
              <a:t>[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'city'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city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viewtime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pageid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timestring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gender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pageviews_enriched</a:t>
            </a:r>
            <a:r>
              <a:rPr lang="en-US" dirty="0">
                <a:effectLst/>
              </a:rPr>
              <a:t>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946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STREAM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pageviews_interest_contact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SELECT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interests</a:t>
            </a:r>
            <a:r>
              <a:rPr lang="en-US" dirty="0">
                <a:effectLst/>
              </a:rPr>
              <a:t>[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first_interest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contact_info</a:t>
            </a:r>
            <a:r>
              <a:rPr lang="en-US" dirty="0">
                <a:effectLst/>
              </a:rPr>
              <a:t>[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zipcode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zipcode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contact_info</a:t>
            </a:r>
            <a:r>
              <a:rPr lang="en-US" dirty="0">
                <a:effectLst/>
              </a:rPr>
              <a:t>[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'city'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lang="en-US" dirty="0"/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city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viewtime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userid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pageid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timestring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gender</a:t>
            </a:r>
            <a:r>
              <a:rPr lang="en-US" dirty="0">
                <a:effectLst/>
              </a:rPr>
              <a:t>,</a:t>
            </a:r>
            <a:r>
              <a:rPr lang="en-US" dirty="0"/>
              <a:t> 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regionid</a:t>
            </a:r>
            <a:r>
              <a:rPr lang="en-US" dirty="0"/>
              <a:t>  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en-US" dirty="0"/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pageviews_enriched</a:t>
            </a:r>
            <a:r>
              <a:rPr lang="en-US" dirty="0">
                <a:effectLst/>
              </a:rPr>
              <a:t>;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0197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0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22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12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901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2963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196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652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423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729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42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Merriweather"/>
              <a:buNone/>
              <a:defRPr sz="5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Merriweather"/>
              <a:buNone/>
              <a:defRPr sz="5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Merriweather"/>
              <a:buNone/>
              <a:defRPr sz="5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Merriweather"/>
              <a:buNone/>
              <a:defRPr sz="5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Merriweather"/>
              <a:buNone/>
              <a:defRPr sz="5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24242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bel"/>
              <a:buNone/>
              <a:defRPr sz="8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10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2387600" y="5845810"/>
            <a:ext cx="19621500" cy="12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00"/>
              <a:buFont typeface="Arial"/>
              <a:buNone/>
              <a:defRPr sz="9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0"/>
              <a:buFont typeface="Arial"/>
              <a:buNone/>
              <a:defRPr sz="20000" b="0" i="0" u="none" strike="noStrike" cap="non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confluent.io/current/ksql/docs/api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fluent.io/product/ksql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 flipV="1">
            <a:off x="1902330" y="2041150"/>
            <a:ext cx="5345138" cy="114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9085075" y="2041150"/>
            <a:ext cx="7087800" cy="114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bel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910" y="-471054"/>
            <a:ext cx="25309819" cy="161106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52244" y="10371354"/>
            <a:ext cx="753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Vishwa Teja Vangari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2267" y="-1828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-86675" y="0"/>
            <a:ext cx="24470675" cy="138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8550105" y="4879846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622" y="993061"/>
            <a:ext cx="125621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KSQL SUPPORTED DATA TYPES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7526" y="2909452"/>
            <a:ext cx="22088029" cy="758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charset="0"/>
              <a:buChar char="•"/>
            </a:pPr>
            <a:endParaRPr lang="en-US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2463800"/>
            <a:ext cx="21539200" cy="951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chemeClr val="bg1"/>
              </a:buClr>
              <a:buFont typeface="Arial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BOOLEAN</a:t>
            </a:r>
          </a:p>
          <a:p>
            <a:pPr marL="857250" indent="-857250">
              <a:buClr>
                <a:schemeClr val="bg1"/>
              </a:buClr>
              <a:buFont typeface="Arial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INTEGER</a:t>
            </a:r>
          </a:p>
          <a:p>
            <a:pPr marL="857250" indent="-857250">
              <a:buClr>
                <a:schemeClr val="bg1"/>
              </a:buClr>
              <a:buFont typeface="Arial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BIGINT</a:t>
            </a:r>
          </a:p>
          <a:p>
            <a:pPr marL="857250" indent="-857250">
              <a:buClr>
                <a:schemeClr val="bg1"/>
              </a:buClr>
              <a:buFont typeface="Arial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DOUBLE</a:t>
            </a:r>
          </a:p>
          <a:p>
            <a:pPr marL="857250" indent="-857250">
              <a:buClr>
                <a:schemeClr val="bg1"/>
              </a:buClr>
              <a:buFont typeface="Arial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VARCHAR (or STRING)</a:t>
            </a:r>
          </a:p>
          <a:p>
            <a:pPr marL="857250" indent="-857250">
              <a:buClr>
                <a:schemeClr val="bg1"/>
              </a:buClr>
              <a:buFont typeface="Arial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ARRAY&lt;</a:t>
            </a:r>
            <a:r>
              <a:rPr lang="en-US" sz="6600" dirty="0" err="1">
                <a:solidFill>
                  <a:schemeClr val="bg1"/>
                </a:solidFill>
              </a:rPr>
              <a:t>ArrayType</a:t>
            </a:r>
            <a:r>
              <a:rPr lang="en-US" sz="6600" dirty="0">
                <a:solidFill>
                  <a:schemeClr val="bg1"/>
                </a:solidFill>
              </a:rPr>
              <a:t>&gt; (JSON and AVRO only)</a:t>
            </a:r>
          </a:p>
          <a:p>
            <a:pPr marL="857250" indent="-857250">
              <a:buClr>
                <a:schemeClr val="bg1"/>
              </a:buClr>
              <a:buFont typeface="Arial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MAP&lt;VARCHAR, </a:t>
            </a:r>
            <a:r>
              <a:rPr lang="en-US" sz="6600" dirty="0" err="1">
                <a:solidFill>
                  <a:schemeClr val="bg1"/>
                </a:solidFill>
              </a:rPr>
              <a:t>ValueType</a:t>
            </a:r>
            <a:r>
              <a:rPr lang="en-US" sz="6600" dirty="0">
                <a:solidFill>
                  <a:schemeClr val="bg1"/>
                </a:solidFill>
              </a:rPr>
              <a:t>&gt; (JSON and AVRO only)</a:t>
            </a:r>
          </a:p>
          <a:p>
            <a:pPr marL="857250" indent="-857250">
              <a:buClr>
                <a:schemeClr val="bg1"/>
              </a:buClr>
              <a:buFont typeface="Arial" charset="0"/>
              <a:buChar char="•"/>
            </a:pPr>
            <a:endParaRPr lang="en-US" sz="6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bg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2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0"/>
            <a:ext cx="24470675" cy="138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261305" y="5349425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22382" y="586661"/>
            <a:ext cx="117601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and Table: </a:t>
            </a:r>
            <a:endParaRPr lang="en-US" sz="9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03" y="2776849"/>
            <a:ext cx="15578667" cy="68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Creating a stream</a:t>
            </a: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3726667"/>
            <a:ext cx="10726262" cy="436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19200" y="2037111"/>
            <a:ext cx="1859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&gt; Stream with no key</a:t>
            </a:r>
          </a:p>
        </p:txBody>
      </p:sp>
    </p:spTree>
    <p:extLst>
      <p:ext uri="{BB962C8B-B14F-4D97-AF65-F5344CB8AC3E}">
        <p14:creationId xmlns:p14="http://schemas.microsoft.com/office/powerpoint/2010/main" val="29425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Creating a stream</a:t>
            </a: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2037111"/>
            <a:ext cx="1859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&gt; Stream with specified key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4271883"/>
            <a:ext cx="10610623" cy="421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88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Creating a stream</a:t>
            </a: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2037111"/>
            <a:ext cx="1859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&gt; Stream with specified key and timestamp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4267692"/>
            <a:ext cx="10421462" cy="510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542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Creating a Table</a:t>
            </a: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0" y="9408558"/>
            <a:ext cx="1206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NOTE: Specifying Key is required in Table creation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975571"/>
            <a:ext cx="9652000" cy="592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242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-10160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Transforming</a:t>
            </a: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772" y="3479801"/>
            <a:ext cx="13788228" cy="442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6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Joining</a:t>
            </a: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113965"/>
            <a:ext cx="9880599" cy="532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22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33458" y="-11929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Aggregating</a:t>
            </a: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92" y="4258364"/>
            <a:ext cx="9955608" cy="360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173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Windowing</a:t>
            </a: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04" y="4317999"/>
            <a:ext cx="11138396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72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-86675" y="-82626"/>
            <a:ext cx="24470675" cy="138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67467" y="1049867"/>
            <a:ext cx="47692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Agenda: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7467" y="3149600"/>
            <a:ext cx="20455466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 KSQL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endParaRPr lang="en-US" sz="7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 Benefits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endParaRPr lang="en-US" sz="7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 KSQL Syntaxes &amp; Semantics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endParaRPr lang="en-US" sz="7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 KSQL Examples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endParaRPr lang="en-US" sz="7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139650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667" y="388710"/>
            <a:ext cx="2042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Windowing: Hopping </a:t>
            </a:r>
            <a:r>
              <a:rPr lang="en-US" sz="9600">
                <a:solidFill>
                  <a:schemeClr val="bg1"/>
                </a:solidFill>
                <a:latin typeface="+mj-lt"/>
              </a:rPr>
              <a:t>and Advance</a:t>
            </a:r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00936" y="3856314"/>
            <a:ext cx="175673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ppleSystemUIFont" charset="0"/>
              </a:rPr>
              <a:t>CREATE TABLE pageviews_per_region_per_30secs10secs AS SELECT </a:t>
            </a:r>
            <a:r>
              <a:rPr lang="en-US" sz="4800" dirty="0" err="1">
                <a:solidFill>
                  <a:schemeClr val="bg1"/>
                </a:solidFill>
                <a:latin typeface="AppleSystemUIFont" charset="0"/>
              </a:rPr>
              <a:t>regionid</a:t>
            </a:r>
            <a:r>
              <a:rPr lang="en-US" sz="4800" dirty="0">
                <a:solidFill>
                  <a:schemeClr val="bg1"/>
                </a:solidFill>
                <a:latin typeface="AppleSystemUIFont" charset="0"/>
              </a:rPr>
              <a:t>, count(*) FROM </a:t>
            </a:r>
            <a:r>
              <a:rPr lang="en-US" sz="4800" dirty="0" err="1">
                <a:solidFill>
                  <a:schemeClr val="bg1"/>
                </a:solidFill>
                <a:latin typeface="AppleSystemUIFont" charset="0"/>
              </a:rPr>
              <a:t>pageviews_enriched</a:t>
            </a:r>
            <a:r>
              <a:rPr lang="en-US" sz="4800" dirty="0">
                <a:solidFill>
                  <a:schemeClr val="bg1"/>
                </a:solidFill>
                <a:latin typeface="AppleSystemUIFont" charset="0"/>
              </a:rPr>
              <a:t> WINDOW HOPPING (SIZE 30 SECONDS, ADVANCE BY 10 SECONDS) WHERE UCASE(gender)='FEMALE' AND LCASE (</a:t>
            </a:r>
            <a:r>
              <a:rPr lang="en-US" sz="4800" dirty="0" err="1">
                <a:solidFill>
                  <a:schemeClr val="bg1"/>
                </a:solidFill>
                <a:latin typeface="AppleSystemUIFont" charset="0"/>
              </a:rPr>
              <a:t>regionid</a:t>
            </a:r>
            <a:r>
              <a:rPr lang="en-US" sz="4800" dirty="0">
                <a:solidFill>
                  <a:schemeClr val="bg1"/>
                </a:solidFill>
                <a:latin typeface="AppleSystemUIFont" charset="0"/>
              </a:rPr>
              <a:t>) LIKE '%_6' GROUP BY </a:t>
            </a:r>
            <a:r>
              <a:rPr lang="en-US" sz="4800" dirty="0" err="1">
                <a:solidFill>
                  <a:schemeClr val="bg1"/>
                </a:solidFill>
                <a:latin typeface="AppleSystemUIFont" charset="0"/>
              </a:rPr>
              <a:t>regionid</a:t>
            </a:r>
            <a:r>
              <a:rPr lang="en-US" sz="4800" dirty="0">
                <a:solidFill>
                  <a:schemeClr val="bg1"/>
                </a:solidFill>
                <a:latin typeface="AppleSystemUIFont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8264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-5080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+mj-lt"/>
              </a:rPr>
              <a:t>Sessionization</a:t>
            </a:r>
            <a:endParaRPr lang="en-US" sz="9600" dirty="0">
              <a:solidFill>
                <a:schemeClr val="bg1"/>
              </a:solidFill>
              <a:latin typeface="+mj-lt"/>
            </a:endParaRP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4423992"/>
            <a:ext cx="11796064" cy="385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186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25400" y="-9389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Arrays and maps</a:t>
            </a: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245" y="3526211"/>
            <a:ext cx="10862555" cy="586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499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25400" y="-9389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KSQL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9" y="3278306"/>
            <a:ext cx="12945533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77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2709332" y="2440969"/>
            <a:ext cx="21674667" cy="614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72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https://docs.confluent.io/current/ksql/docs/api.html</a:t>
            </a:r>
            <a:endParaRPr lang="en-US" sz="72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/>
            <a:endParaRPr sz="72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KSQLREST API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37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25400" y="-9389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800" y="388710"/>
            <a:ext cx="17221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KSQL USE CASE: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248291"/>
            <a:ext cx="16789400" cy="67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8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25400" y="-93890"/>
            <a:ext cx="24470675" cy="152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667" y="388709"/>
            <a:ext cx="24045333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References:</a:t>
            </a: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  <a:p>
            <a:pPr marL="857250" indent="-857250">
              <a:buClr>
                <a:schemeClr val="bg1"/>
              </a:buClr>
              <a:buFont typeface="Arial" charset="0"/>
              <a:buChar char="•"/>
            </a:pPr>
            <a:r>
              <a:rPr lang="en-US" sz="6600" dirty="0">
                <a:solidFill>
                  <a:schemeClr val="bg1"/>
                </a:solidFill>
                <a:latin typeface="+mj-lt"/>
                <a:hlinkClick r:id="rId4"/>
              </a:rPr>
              <a:t>https://www.confluent.io/product/ksql/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  <a:p>
            <a:pPr marL="857250" indent="-857250">
              <a:buClr>
                <a:schemeClr val="bg1"/>
              </a:buClr>
              <a:buFont typeface="Arial" charset="0"/>
              <a:buChar char="•"/>
            </a:pPr>
            <a:endParaRPr lang="en-US" sz="6600" dirty="0">
              <a:solidFill>
                <a:schemeClr val="bg1"/>
              </a:solidFill>
              <a:latin typeface="+mj-lt"/>
            </a:endParaRPr>
          </a:p>
          <a:p>
            <a:pPr marL="857250" indent="-857250">
              <a:buClr>
                <a:schemeClr val="bg1"/>
              </a:buClr>
              <a:buFont typeface="Arial" charset="0"/>
              <a:buChar char="•"/>
            </a:pPr>
            <a:r>
              <a:rPr lang="en-US" sz="6600" dirty="0">
                <a:solidFill>
                  <a:schemeClr val="bg1"/>
                </a:solidFill>
                <a:latin typeface="+mj-lt"/>
              </a:rPr>
              <a:t>https://</a:t>
            </a:r>
            <a:r>
              <a:rPr lang="en-US" sz="6600" dirty="0" err="1">
                <a:solidFill>
                  <a:schemeClr val="bg1"/>
                </a:solidFill>
                <a:latin typeface="+mj-lt"/>
              </a:rPr>
              <a:t>docs.confluent.io</a:t>
            </a:r>
            <a:r>
              <a:rPr lang="en-US" sz="6600" dirty="0">
                <a:solidFill>
                  <a:schemeClr val="bg1"/>
                </a:solidFill>
                <a:latin typeface="+mj-lt"/>
              </a:rPr>
              <a:t>/current/</a:t>
            </a:r>
            <a:r>
              <a:rPr lang="en-US" sz="6600" dirty="0" err="1">
                <a:solidFill>
                  <a:schemeClr val="bg1"/>
                </a:solidFill>
                <a:latin typeface="+mj-lt"/>
              </a:rPr>
              <a:t>ksql</a:t>
            </a:r>
            <a:r>
              <a:rPr lang="en-US" sz="6600" dirty="0">
                <a:solidFill>
                  <a:schemeClr val="bg1"/>
                </a:solidFill>
                <a:latin typeface="+mj-lt"/>
              </a:rPr>
              <a:t>/docs/tutorials/</a:t>
            </a:r>
            <a:r>
              <a:rPr lang="en-US" sz="6600" dirty="0" err="1">
                <a:solidFill>
                  <a:schemeClr val="bg1"/>
                </a:solidFill>
                <a:latin typeface="+mj-lt"/>
              </a:rPr>
              <a:t>index.html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  <a:p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828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53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153" y="-173724"/>
            <a:ext cx="24736307" cy="1649087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-1" y="-1"/>
            <a:ext cx="24384001" cy="13716002"/>
          </a:xfrm>
          <a:prstGeom prst="rect">
            <a:avLst/>
          </a:prstGeom>
          <a:solidFill>
            <a:srgbClr val="000000">
              <a:alpha val="6823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Shape 206"/>
          <p:cNvSpPr txBox="1">
            <a:spLocks noGrp="1"/>
          </p:cNvSpPr>
          <p:nvPr>
            <p:ph type="title" idx="4294967295"/>
          </p:nvPr>
        </p:nvSpPr>
        <p:spPr>
          <a:xfrm>
            <a:off x="2289673" y="4533900"/>
            <a:ext cx="20828001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lang="en-US" sz="20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Thanks!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0"/>
            <a:ext cx="24470675" cy="138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261305" y="5349425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55" y="3762367"/>
            <a:ext cx="15548257" cy="7847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1333" y="1146949"/>
            <a:ext cx="169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Recap of Apache KAFKA</a:t>
            </a:r>
            <a:r>
              <a:rPr lang="en-US" dirty="0"/>
              <a:t>OG</a:t>
            </a:r>
          </a:p>
        </p:txBody>
      </p:sp>
    </p:spTree>
    <p:extLst>
      <p:ext uri="{BB962C8B-B14F-4D97-AF65-F5344CB8AC3E}">
        <p14:creationId xmlns:p14="http://schemas.microsoft.com/office/powerpoint/2010/main" val="205449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-86675" y="0"/>
            <a:ext cx="24470675" cy="14397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927"/>
            <a:ext cx="20892655" cy="114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-86675" y="0"/>
            <a:ext cx="24470675" cy="14397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704650" y="6062400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8" y="977899"/>
            <a:ext cx="20363555" cy="119345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-86675" y="0"/>
            <a:ext cx="24470675" cy="138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277091" y="769818"/>
            <a:ext cx="13072223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Where it is used?</a:t>
            </a: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23" y="3331125"/>
            <a:ext cx="21829221" cy="78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6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0" y="-1"/>
            <a:ext cx="24470675" cy="138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261305" y="5349425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22382" y="586661"/>
            <a:ext cx="117601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it is used?</a:t>
            </a:r>
            <a:endParaRPr lang="en-US" sz="9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7527" y="2909452"/>
            <a:ext cx="170133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charset="0"/>
              <a:buChar char="•"/>
            </a:pPr>
            <a:r>
              <a:rPr lang="en-US" sz="6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ppleSystemUIFontBold" charset="0"/>
              </a:rPr>
              <a:t>Real-time monitoring meets real-time analytics</a:t>
            </a:r>
            <a:endParaRPr lang="en-US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ppleSystemUIFont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6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ppleSystemUIFontBold" charset="0"/>
              </a:rPr>
              <a:t>Security and anomaly detection</a:t>
            </a:r>
            <a:endParaRPr lang="en-US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ppleSystemUIFont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6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ppleSystemUIFontBold" charset="0"/>
              </a:rPr>
              <a:t>Online data integration</a:t>
            </a:r>
            <a:endParaRPr lang="en-US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ppleSystemUIFont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6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ppleSystemUIFontBold" charset="0"/>
              </a:rPr>
              <a:t>Application Development</a:t>
            </a:r>
            <a:endParaRPr lang="en-US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65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-86675" y="0"/>
            <a:ext cx="24470675" cy="138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277091" y="769818"/>
            <a:ext cx="18247976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KSQL CLI and KSQL Server</a:t>
            </a: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12" y="3725335"/>
            <a:ext cx="142367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4236"/>
          <a:stretch/>
        </p:blipFill>
        <p:spPr>
          <a:xfrm>
            <a:off x="-86675" y="0"/>
            <a:ext cx="24470675" cy="138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261305" y="5349425"/>
            <a:ext cx="3868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622" y="993061"/>
            <a:ext cx="76091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KSQL Statements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7526" y="2909452"/>
            <a:ext cx="22088029" cy="758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charset="0"/>
              <a:buChar char="•"/>
            </a:pPr>
            <a:endParaRPr lang="en-US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2463800"/>
            <a:ext cx="19964400" cy="1215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 STREAM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 TABLE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 STREAM AS SELECT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 TABLE AS SELECT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DESCRIBE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EXPLAIN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DROP STREAM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DROP TABLE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PRINT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SELECT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SHOW TOPICS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SHOW STREAMS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SHOW TABLES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SHOW QUERIES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SHOW PROPERTIES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TERMINATE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bg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9390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641C54D5973248ACD10EB91ADA4AC1" ma:contentTypeVersion="5" ma:contentTypeDescription="Create a new document." ma:contentTypeScope="" ma:versionID="56a973dbc316f76ec22d70172fac83d2">
  <xsd:schema xmlns:xsd="http://www.w3.org/2001/XMLSchema" xmlns:xs="http://www.w3.org/2001/XMLSchema" xmlns:p="http://schemas.microsoft.com/office/2006/metadata/properties" xmlns:ns2="4633be12-7f29-4cac-881d-c6c33f2f1abe" targetNamespace="http://schemas.microsoft.com/office/2006/metadata/properties" ma:root="true" ma:fieldsID="16a2fe14b895b4d18a695c1caa8b878f" ns2:_="">
    <xsd:import namespace="4633be12-7f29-4cac-881d-c6c33f2f1a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33be12-7f29-4cac-881d-c6c33f2f1a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E831C3-4510-4AE5-A37D-BE0538620B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33be12-7f29-4cac-881d-c6c33f2f1a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389486-CA47-47C6-A3D0-F794F136A43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7172C7F-94D4-4611-9618-31BB07F6EC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4143</TotalTime>
  <Words>784</Words>
  <Application>Microsoft Macintosh PowerPoint</Application>
  <PresentationFormat>Custom</PresentationFormat>
  <Paragraphs>93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Abel</vt:lpstr>
      <vt:lpstr>AppleSystemUIFont</vt:lpstr>
      <vt:lpstr>AppleSystemUIFontBold</vt:lpstr>
      <vt:lpstr>Arial</vt:lpstr>
      <vt:lpstr>Courier New</vt:lpstr>
      <vt:lpstr>Helvetica Neue</vt:lpstr>
      <vt:lpstr>Helvetica Neue Light</vt:lpstr>
      <vt:lpstr>Merriweather</vt:lpstr>
      <vt:lpstr>Roboto Condensed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Vishwa</dc:creator>
  <cp:lastModifiedBy>Vishwa Vangari</cp:lastModifiedBy>
  <cp:revision>89</cp:revision>
  <dcterms:modified xsi:type="dcterms:W3CDTF">2019-04-26T05:03:48Z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0x0101007F641C54D5973248ACD10EB91ADA4AC1</vt:lpwstr>
  </property>
</Properties>
</file>